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50AAD-5113-47F7-9E8A-D94DFCF8400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135E9-1A4F-4723-8768-0287C1834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4/20/2020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772400" cy="925111"/>
          </a:xfrm>
        </p:spPr>
        <p:txBody>
          <a:bodyPr>
            <a:noAutofit/>
          </a:bodyPr>
          <a:lstStyle/>
          <a:p>
            <a:r>
              <a:rPr lang="en-US" sz="1800" dirty="0" smtClean="0"/>
              <a:t>Dr. Supriya Chougule</a:t>
            </a:r>
          </a:p>
          <a:p>
            <a:r>
              <a:rPr lang="en-US" sz="1800" dirty="0" smtClean="0"/>
              <a:t>Assistant Professor,</a:t>
            </a:r>
          </a:p>
          <a:p>
            <a:r>
              <a:rPr lang="en-US" sz="1800" dirty="0" smtClean="0"/>
              <a:t>D.R.K. College of Commerce, Kolhapur</a:t>
            </a:r>
          </a:p>
          <a:p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904999"/>
          </a:xfrm>
        </p:spPr>
        <p:txBody>
          <a:bodyPr/>
          <a:lstStyle/>
          <a:p>
            <a:r>
              <a:rPr lang="en-US" dirty="0" smtClean="0"/>
              <a:t>Residential </a:t>
            </a:r>
            <a:r>
              <a:rPr lang="en-US" smtClean="0"/>
              <a:t>Status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Non-resident HUF: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		</a:t>
            </a:r>
            <a:r>
              <a:rPr lang="en-US" sz="2400" dirty="0" smtClean="0"/>
              <a:t>An HUF is non-resident in India if the control &amp; management1 of its affairs is wholly situated outside India.</a:t>
            </a:r>
          </a:p>
          <a:p>
            <a:pPr algn="just">
              <a:buNone/>
            </a:pPr>
            <a:endParaRPr lang="en-US" b="1" dirty="0" smtClean="0"/>
          </a:p>
          <a:p>
            <a:pPr algn="just"/>
            <a:r>
              <a:rPr lang="en-US" b="1" dirty="0" smtClean="0"/>
              <a:t>Ordinarily resident in India: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		</a:t>
            </a:r>
            <a:r>
              <a:rPr lang="en-US" sz="2400" dirty="0" smtClean="0"/>
              <a:t>If the ‘</a:t>
            </a:r>
            <a:r>
              <a:rPr lang="en-US" sz="2400" dirty="0" err="1" smtClean="0"/>
              <a:t>karta</a:t>
            </a:r>
            <a:r>
              <a:rPr lang="en-US" sz="2400" dirty="0" smtClean="0"/>
              <a:t>’ or manager of a resident HUF satisfies both additional conditions given u/s 6(6), HUF is said to be an ordinarily resident. If the ‘</a:t>
            </a:r>
            <a:r>
              <a:rPr lang="en-US" sz="2400" dirty="0" err="1" smtClean="0"/>
              <a:t>karta</a:t>
            </a:r>
            <a:r>
              <a:rPr lang="en-US" sz="2400" dirty="0" smtClean="0"/>
              <a:t>’ or manager of a resident HUF do not satisfies both additional conditions given u/s 6(6), HUF is said to be a not-ordinarily resident.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Resident Company</a:t>
            </a:r>
            <a:r>
              <a:rPr lang="en-US" dirty="0" smtClean="0"/>
              <a:t>: </a:t>
            </a:r>
          </a:p>
          <a:p>
            <a:pPr algn="just">
              <a:buNone/>
            </a:pPr>
            <a:r>
              <a:rPr lang="en-US" sz="2000" dirty="0" smtClean="0"/>
              <a:t>	An Indian company is always a resident in India. A non-Indian company is said to be a resident in India, if its place of effective management, in that year, is in India. “Place of effective management” means a place where key management and commercial decisions that are necessary for the conduct of the business of an entity as a whole, are in substance made.’ </a:t>
            </a:r>
            <a:endParaRPr lang="en-US" dirty="0" smtClean="0"/>
          </a:p>
          <a:p>
            <a:pPr algn="just"/>
            <a:r>
              <a:rPr lang="en-US" b="1" dirty="0" smtClean="0"/>
              <a:t>Non-Resident Company</a:t>
            </a:r>
            <a:r>
              <a:rPr lang="en-US" dirty="0" smtClean="0"/>
              <a:t>: </a:t>
            </a:r>
          </a:p>
          <a:p>
            <a:pPr algn="just">
              <a:buNone/>
            </a:pPr>
            <a:r>
              <a:rPr lang="en-US" sz="2000" dirty="0" smtClean="0"/>
              <a:t>	If place of effective management, in that year, is not in India, the said company is non- resident in India for the relevant previous year. Tax point: In case of company, there is no sub-division like ‘Ordinarily resident’ or ‘Not ordinarily resident’.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COMPANY [SEC. 6(3)]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Resident: </a:t>
            </a:r>
            <a:r>
              <a:rPr lang="en-US" sz="2200" dirty="0" smtClean="0"/>
              <a:t>A firm or an AOP or BOI is said to be a resident in India, if control &amp; management of its affairs are wholly or partly situated in India during the relevant previous year. Control &amp; management is vested in hands of partners in case of firm and principal officer in case of an AOP/BOI. </a:t>
            </a:r>
          </a:p>
          <a:p>
            <a:pPr algn="just">
              <a:buNone/>
            </a:pPr>
            <a:endParaRPr lang="en-US" sz="2300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Non-resident: </a:t>
            </a:r>
            <a:r>
              <a:rPr lang="en-US" sz="2200" dirty="0" smtClean="0"/>
              <a:t>If control &amp; management of its affairs are situated wholly outside India, then it is a non-resident in India.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FIRM OR AN ASSOCIATION OF PERSONS (AOP) OR BODY OF INDIVIDUALS (BOI) [SEC. 6(4)]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algn="just"/>
            <a:r>
              <a:rPr lang="en-US" b="1" dirty="0" smtClean="0"/>
              <a:t>Resident</a:t>
            </a:r>
            <a:r>
              <a:rPr lang="en-US" sz="2400" dirty="0" smtClean="0"/>
              <a:t>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		</a:t>
            </a:r>
            <a:r>
              <a:rPr lang="en-US" sz="2000" dirty="0" smtClean="0"/>
              <a:t>Any other assessee will be treated as resident in India if the control &amp; management of its affairs is situated wholly or partly in India.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Non-Resident: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smtClean="0"/>
              <a:t>		</a:t>
            </a:r>
            <a:r>
              <a:rPr lang="en-US" sz="2000" smtClean="0"/>
              <a:t>If </a:t>
            </a:r>
            <a:r>
              <a:rPr lang="en-US" sz="2000" dirty="0" smtClean="0"/>
              <a:t>control &amp; management of affairs of the assessee, are situated wholly outside India, it is a non-resident in India.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ANY OTHER PERSON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Study Material: Direct Taxation, Intermediate Syllabus - 2016 </a:t>
            </a:r>
          </a:p>
          <a:p>
            <a:r>
              <a:rPr lang="en-US" sz="1600" dirty="0" smtClean="0"/>
              <a:t>Edition : August, 2019</a:t>
            </a:r>
          </a:p>
          <a:p>
            <a:r>
              <a:rPr lang="en-US" sz="1600" dirty="0" smtClean="0"/>
              <a:t>Published by : </a:t>
            </a:r>
          </a:p>
          <a:p>
            <a:pPr>
              <a:buNone/>
            </a:pPr>
            <a:r>
              <a:rPr lang="en-US" sz="1600" dirty="0" smtClean="0"/>
              <a:t>	Directorate of Studies </a:t>
            </a:r>
          </a:p>
          <a:p>
            <a:pPr>
              <a:buNone/>
            </a:pPr>
            <a:r>
              <a:rPr lang="en-US" sz="1600" dirty="0" smtClean="0"/>
              <a:t>	The Institute of Cost Accountants of India (ICAI) CMA </a:t>
            </a:r>
            <a:r>
              <a:rPr lang="en-US" sz="1600" dirty="0" err="1" smtClean="0"/>
              <a:t>Bhawan</a:t>
            </a:r>
            <a:r>
              <a:rPr lang="en-US" sz="1600" dirty="0" smtClean="0"/>
              <a:t>, 12, </a:t>
            </a:r>
            <a:r>
              <a:rPr lang="en-US" sz="1600" dirty="0" err="1" smtClean="0"/>
              <a:t>Sudder</a:t>
            </a:r>
            <a:r>
              <a:rPr lang="en-US" sz="1600" dirty="0" smtClean="0"/>
              <a:t> Street, </a:t>
            </a:r>
          </a:p>
          <a:p>
            <a:pPr>
              <a:buNone/>
            </a:pPr>
            <a:r>
              <a:rPr lang="en-US" sz="1600" dirty="0" smtClean="0"/>
              <a:t>	Kolkata - 700 016 www.icmai.in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		</a:t>
            </a:r>
            <a:r>
              <a:rPr lang="en-US" sz="1600" smtClean="0"/>
              <a:t>		</a:t>
            </a:r>
            <a:r>
              <a:rPr lang="en-US" b="1" smtClean="0"/>
              <a:t>Thank you…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Residential Status: Classification of Person</a:t>
            </a:r>
          </a:p>
          <a:p>
            <a:r>
              <a:rPr lang="en-US" dirty="0" smtClean="0"/>
              <a:t>Individual</a:t>
            </a:r>
          </a:p>
          <a:p>
            <a:r>
              <a:rPr lang="en-US" dirty="0" smtClean="0"/>
              <a:t>Residential Status of Individual</a:t>
            </a:r>
          </a:p>
          <a:p>
            <a:r>
              <a:rPr lang="en-US" dirty="0" smtClean="0"/>
              <a:t>HUF</a:t>
            </a:r>
          </a:p>
          <a:p>
            <a:r>
              <a:rPr lang="en-US" dirty="0" smtClean="0"/>
              <a:t>Residential Status of HUF</a:t>
            </a:r>
          </a:p>
          <a:p>
            <a:r>
              <a:rPr lang="en-US" dirty="0" smtClean="0"/>
              <a:t>Company</a:t>
            </a:r>
          </a:p>
          <a:p>
            <a:r>
              <a:rPr lang="en-US" dirty="0" smtClean="0"/>
              <a:t>Firm or An Association of Persons (AOP) or Body of Individuals</a:t>
            </a:r>
          </a:p>
          <a:p>
            <a:r>
              <a:rPr lang="en-US" dirty="0" smtClean="0"/>
              <a:t>Any other person</a:t>
            </a:r>
          </a:p>
          <a:p>
            <a:r>
              <a:rPr lang="en-US" dirty="0" smtClean="0"/>
              <a:t>Reference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3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/>
              <a:t>Residential status </a:t>
            </a:r>
            <a:r>
              <a:rPr lang="en-US" sz="2000" dirty="0" smtClean="0"/>
              <a:t>of an assessee determines the scope of chargeability of his income. Whether a person will be charged to a particular income or not, depends on his residential status.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Residential status is determined in respect of each </a:t>
            </a:r>
            <a:r>
              <a:rPr lang="en-US" sz="2000" b="1" dirty="0" smtClean="0"/>
              <a:t>previous year</a:t>
            </a:r>
            <a:r>
              <a:rPr lang="en-US" sz="2000" dirty="0" smtClean="0"/>
              <a:t>. In other words, residential status of a person may vary from one previous year to another previous year.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A person can have </a:t>
            </a:r>
            <a:r>
              <a:rPr lang="en-US" sz="2000" b="1" dirty="0" smtClean="0"/>
              <a:t>only one </a:t>
            </a:r>
            <a:r>
              <a:rPr lang="en-US" sz="2000" dirty="0" smtClean="0"/>
              <a:t>residential status for a previous year i.e. he cannot be a resident for one source of income and non-resident for another source.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Chart of Status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657600" y="304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16764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Individual and HUF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38800" y="16764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30480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Resident in India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24200" y="30480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 Resident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4800600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Ordinarily Resident in India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0" y="4800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Not-Ordinarily Resident in India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05400" y="30480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Resident in India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62800" y="30480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 Resident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3276600" y="12192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72000" y="1219200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1676400" y="25908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</p:cNvCxnSpPr>
          <p:nvPr/>
        </p:nvCxnSpPr>
        <p:spPr>
          <a:xfrm rot="16200000" flipH="1">
            <a:off x="3028950" y="2266950"/>
            <a:ext cx="3810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2"/>
          </p:cNvCxnSpPr>
          <p:nvPr/>
        </p:nvCxnSpPr>
        <p:spPr>
          <a:xfrm rot="5400000">
            <a:off x="6115050" y="2419350"/>
            <a:ext cx="381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2"/>
          </p:cNvCxnSpPr>
          <p:nvPr/>
        </p:nvCxnSpPr>
        <p:spPr>
          <a:xfrm rot="16200000" flipH="1">
            <a:off x="6991350" y="2266950"/>
            <a:ext cx="3048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</p:cNvCxnSpPr>
          <p:nvPr/>
        </p:nvCxnSpPr>
        <p:spPr>
          <a:xfrm rot="5400000">
            <a:off x="1371600" y="4114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66800" y="43434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952500" y="4533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543300" y="4533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1"/>
          </a:xfrm>
        </p:spPr>
        <p:txBody>
          <a:bodyPr/>
          <a:lstStyle/>
          <a:p>
            <a:endParaRPr lang="en-US" sz="3600" b="1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	</a:t>
            </a:r>
            <a:r>
              <a:rPr lang="en-US" sz="2400" dirty="0" smtClean="0"/>
              <a:t>an individual is classified as resident or non-resident and again a resident individual may further be categorized as Ordinarily Resident or Not Ordinarily Resident in India. 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INDIVIDUAL [SEC. 6(1)]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RESIDENTIAL STATUS : INDIVIDUAL [SEC. 6(1)]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066800"/>
            <a:ext cx="4270374" cy="838200"/>
          </a:xfrm>
        </p:spPr>
        <p:txBody>
          <a:bodyPr/>
          <a:lstStyle/>
          <a:p>
            <a:r>
              <a:rPr lang="en-US" dirty="0" smtClean="0"/>
              <a:t>Non Resident in India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981200"/>
            <a:ext cx="4192588" cy="4724400"/>
          </a:xfrm>
        </p:spPr>
        <p:txBody>
          <a:bodyPr>
            <a:noAutofit/>
          </a:bodyPr>
          <a:lstStyle/>
          <a:p>
            <a:pPr algn="just"/>
            <a:r>
              <a:rPr lang="en-US" sz="2000" u="sng" dirty="0" smtClean="0"/>
              <a:t>if he satisfies any one of the following conditions </a:t>
            </a:r>
            <a:r>
              <a:rPr lang="en-US" sz="2000" dirty="0" smtClean="0"/>
              <a:t>–</a:t>
            </a:r>
          </a:p>
          <a:p>
            <a:pPr algn="just">
              <a:buNone/>
            </a:pPr>
            <a:r>
              <a:rPr lang="en-US" sz="2000" dirty="0" smtClean="0"/>
              <a:t>	 </a:t>
            </a:r>
            <a:r>
              <a:rPr lang="en-US" sz="2000" dirty="0" err="1" smtClean="0"/>
              <a:t>i</a:t>
            </a:r>
            <a:r>
              <a:rPr lang="en-US" sz="2000" dirty="0" smtClean="0"/>
              <a:t>) He is in India in the previous year for a period of 182 days or more [Sec. 6(1)(a)]; or </a:t>
            </a:r>
          </a:p>
          <a:p>
            <a:pPr algn="just"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ii) He is in India for a period of 60 days or more during the previous year and for 365 or more days during 4 previous years immediately preceding the relevant previous year [Sec. 6(1)(c)] 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270375" cy="47244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An assessee who is not satisfying sec. 6(1) shall be treated as a non-resident in India for the relevant pre-</a:t>
            </a:r>
            <a:r>
              <a:rPr lang="en-US" sz="2000" dirty="0" err="1" smtClean="0"/>
              <a:t>vious</a:t>
            </a:r>
            <a:r>
              <a:rPr lang="en-US" sz="2000" dirty="0" smtClean="0"/>
              <a:t> year. </a:t>
            </a:r>
            <a:endParaRPr lang="en-US" sz="20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4192588" cy="838200"/>
          </a:xfrm>
        </p:spPr>
        <p:txBody>
          <a:bodyPr/>
          <a:lstStyle/>
          <a:p>
            <a:r>
              <a:rPr lang="en-US" dirty="0" smtClean="0"/>
              <a:t>Resident in India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219200"/>
          </a:xfrm>
        </p:spPr>
        <p:txBody>
          <a:bodyPr>
            <a:noAutofit/>
          </a:bodyPr>
          <a:lstStyle/>
          <a:p>
            <a:pPr algn="ctr"/>
            <a:r>
              <a:rPr lang="en-US" sz="2200" dirty="0" smtClean="0"/>
              <a:t>ADDITIONAL CONDITIONS TO TEST WHETHER RESIDENT INDIVIDUAL IS ‘ORDINARILY RESIDENT OR NOT’ [SEC. 6(6)] 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066800"/>
            <a:ext cx="4270374" cy="838200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Resident but Not Ordinarily Resident in India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981200"/>
            <a:ext cx="4192588" cy="4724400"/>
          </a:xfrm>
        </p:spPr>
        <p:txBody>
          <a:bodyPr>
            <a:noAutofit/>
          </a:bodyPr>
          <a:lstStyle/>
          <a:p>
            <a:pPr algn="just"/>
            <a:r>
              <a:rPr lang="en-US" sz="2000" u="sng" dirty="0" smtClean="0"/>
              <a:t>if he satisfies following conditions </a:t>
            </a:r>
            <a:r>
              <a:rPr lang="en-US" sz="2000" dirty="0" smtClean="0"/>
              <a:t>–</a:t>
            </a:r>
          </a:p>
          <a:p>
            <a:pPr algn="just">
              <a:buNone/>
            </a:pPr>
            <a:r>
              <a:rPr lang="en-US" sz="2000" dirty="0" smtClean="0"/>
              <a:t>	a) He has been resident in India [as per sec. 6(1)] in at least 2 out of 10 previous years immediately preceding the relevant previous </a:t>
            </a:r>
            <a:r>
              <a:rPr lang="en-US" sz="2000" dirty="0" err="1" smtClean="0"/>
              <a:t>year;and</a:t>
            </a:r>
            <a:r>
              <a:rPr lang="en-US" sz="2000" dirty="0" smtClean="0"/>
              <a:t> b) He has resided in India for a period of 730 days or more during 7 previous years immediately </a:t>
            </a:r>
            <a:r>
              <a:rPr lang="en-US" sz="2000" dirty="0" err="1" smtClean="0"/>
              <a:t>preced-ing</a:t>
            </a:r>
            <a:r>
              <a:rPr lang="en-US" sz="2000" dirty="0" smtClean="0"/>
              <a:t> the relevant previous year. 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270375" cy="47244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If a resident individual does not satisfy both additional conditions as given u/s 6(6), he is “Resident but not ordinarily resident in India”. </a:t>
            </a:r>
            <a:endParaRPr lang="en-US" sz="20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4192588" cy="838200"/>
          </a:xfrm>
        </p:spPr>
        <p:txBody>
          <a:bodyPr/>
          <a:lstStyle/>
          <a:p>
            <a:pPr algn="ctr"/>
            <a:r>
              <a:rPr lang="en-US" dirty="0" smtClean="0"/>
              <a:t>Resident and Ordinarily Resident in India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400" dirty="0" smtClean="0"/>
              <a:t>An HUF can be either a resident or non-resident in India. Again, a resident HUF can further be classified as ‘Ordinarily resident’ and ‘Not ordinarily resident’.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HINDU UNDIVIDED FAMILY (HUF) [SEC. 6(2)]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lvl="1" algn="just">
              <a:lnSpc>
                <a:spcPct val="150000"/>
              </a:lnSpc>
            </a:pPr>
            <a:r>
              <a:rPr lang="en-US" dirty="0" smtClean="0"/>
              <a:t>When the control &amp; management1 of affairs of HUF is wholly or partly situated in India during the relevant previous year, then it is treated as resident in India. Control &amp; management means – </a:t>
            </a:r>
          </a:p>
          <a:p>
            <a:pPr lvl="3" algn="just">
              <a:lnSpc>
                <a:spcPct val="150000"/>
              </a:lnSpc>
              <a:buNone/>
            </a:pPr>
            <a:r>
              <a:rPr lang="en-US" dirty="0" smtClean="0"/>
              <a:t>	● controlling &amp; directive power; </a:t>
            </a:r>
          </a:p>
          <a:p>
            <a:pPr lvl="3" algn="just">
              <a:lnSpc>
                <a:spcPct val="150000"/>
              </a:lnSpc>
              <a:buNone/>
            </a:pPr>
            <a:r>
              <a:rPr lang="en-US" dirty="0" smtClean="0"/>
              <a:t>	● actual control &amp; management (mere right to control &amp; manage is not enough); </a:t>
            </a:r>
          </a:p>
          <a:p>
            <a:pPr lvl="3" algn="just">
              <a:lnSpc>
                <a:spcPct val="150000"/>
              </a:lnSpc>
              <a:buNone/>
            </a:pPr>
            <a:r>
              <a:rPr lang="en-US" dirty="0" smtClean="0"/>
              <a:t>	● central control &amp; management and not the carrying out of day to day affairs. The place of central control &amp; management is situated where the head, the seat &amp; the directing power is situated.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Resident HUF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 Prepared by Dr. S. A. Chougule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4/20/2020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638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Residential Status </vt:lpstr>
      <vt:lpstr>Index</vt:lpstr>
      <vt:lpstr>Introduction</vt:lpstr>
      <vt:lpstr>Slide 4</vt:lpstr>
      <vt:lpstr>INDIVIDUAL [SEC. 6(1)]  </vt:lpstr>
      <vt:lpstr>RESIDENTIAL STATUS : INDIVIDUAL [SEC. 6(1)]  </vt:lpstr>
      <vt:lpstr>ADDITIONAL CONDITIONS TO TEST WHETHER RESIDENT INDIVIDUAL IS ‘ORDINARILY RESIDENT OR NOT’ [SEC. 6(6)] </vt:lpstr>
      <vt:lpstr>HINDU UNDIVIDED FAMILY (HUF) [SEC. 6(2)] </vt:lpstr>
      <vt:lpstr>Resident HUF </vt:lpstr>
      <vt:lpstr>Slide 10</vt:lpstr>
      <vt:lpstr>COMPANY [SEC. 6(3)] </vt:lpstr>
      <vt:lpstr>FIRM OR AN ASSOCIATION OF PERSONS (AOP) OR BODY OF INDIVIDUALS (BOI) [SEC. 6(4)] </vt:lpstr>
      <vt:lpstr>ANY OTHER PERSON 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Status and Tax Liability</dc:title>
  <dc:creator>Supriya</dc:creator>
  <cp:lastModifiedBy>Supriya</cp:lastModifiedBy>
  <cp:revision>12</cp:revision>
  <dcterms:created xsi:type="dcterms:W3CDTF">2006-08-16T00:00:00Z</dcterms:created>
  <dcterms:modified xsi:type="dcterms:W3CDTF">2020-04-21T12:07:36Z</dcterms:modified>
</cp:coreProperties>
</file>